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6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0066CC"/>
    <a:srgbClr val="FED026"/>
    <a:srgbClr val="FFCCFF"/>
    <a:srgbClr val="423200"/>
    <a:srgbClr val="503D00"/>
    <a:srgbClr val="E2AC00"/>
    <a:srgbClr val="8A6900"/>
    <a:srgbClr val="83B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56" autoAdjust="0"/>
    <p:restoredTop sz="94660"/>
  </p:normalViewPr>
  <p:slideViewPr>
    <p:cSldViewPr snapToGrid="0">
      <p:cViewPr>
        <p:scale>
          <a:sx n="80" d="100"/>
          <a:sy n="80" d="100"/>
        </p:scale>
        <p:origin x="3804" y="108"/>
      </p:cViewPr>
      <p:guideLst>
        <p:guide orient="horz" pos="3120"/>
        <p:guide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53069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4246019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93669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Shape 30"/>
          <p:cNvSpPr>
            <a:spLocks noGrp="1"/>
          </p:cNvSpPr>
          <p:nvPr>
            <p:ph type="title"/>
          </p:nvPr>
        </p:nvSpPr>
        <p:spPr>
          <a:xfrm>
            <a:off x="669727" y="4009803"/>
            <a:ext cx="5518548" cy="1886397"/>
          </a:xfrm>
          <a:prstGeom prst="rect">
            <a:avLst/>
          </a:prstGeom>
        </p:spPr>
        <p:txBody>
          <a:bodyPr anchor="ctr"/>
          <a:lstStyle/>
          <a:p>
            <a:r>
              <a:t>タイトルテキスト</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8069893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93143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29650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36696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400017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2520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075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18345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113026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E185EA9-CF40-4BF6-BF4C-0C00CFE162D8}" type="datetimeFigureOut">
              <a:rPr kumimoji="1" lang="ja-JP" altLang="en-US" smtClean="0"/>
              <a:t>2020/6/3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106549225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microsoft.com/office/2007/relationships/hdphoto" Target="../media/hdphoto1.wdp"/><Relationship Id="rId18" Type="http://schemas.openxmlformats.org/officeDocument/2006/relationships/image" Target="../media/image15.png"/><Relationship Id="rId3" Type="http://schemas.openxmlformats.org/officeDocument/2006/relationships/image" Target="../media/image2.png"/><Relationship Id="rId21" Type="http://schemas.microsoft.com/office/2007/relationships/hdphoto" Target="../media/hdphoto4.wdp"/><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4.png"/><Relationship Id="rId2" Type="http://schemas.openxmlformats.org/officeDocument/2006/relationships/image" Target="../media/image1.jpeg"/><Relationship Id="rId16" Type="http://schemas.openxmlformats.org/officeDocument/2006/relationships/image" Target="../media/image13.png"/><Relationship Id="rId20"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microsoft.com/office/2007/relationships/hdphoto" Target="../media/hdphoto2.wdp"/><Relationship Id="rId23" Type="http://schemas.microsoft.com/office/2007/relationships/hdphoto" Target="../media/hdphoto5.wdp"/><Relationship Id="rId10" Type="http://schemas.openxmlformats.org/officeDocument/2006/relationships/image" Target="../media/image9.png"/><Relationship Id="rId19" Type="http://schemas.microsoft.com/office/2007/relationships/hdphoto" Target="../media/hdphoto3.wdp"/><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 Id="rId22"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3" name="角丸四角形 2"/>
          <p:cNvSpPr/>
          <p:nvPr/>
        </p:nvSpPr>
        <p:spPr>
          <a:xfrm>
            <a:off x="169125" y="146730"/>
            <a:ext cx="6516000" cy="9576000"/>
          </a:xfrm>
          <a:prstGeom prst="roundRect">
            <a:avLst>
              <a:gd name="adj" fmla="val 420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ja-JP" altLang="en-US" sz="758"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9" name="Picture 2" descr="080701 ●厚労省ｼﾝﾎﾞﾙﾏｰｸ（電子ﾃﾞｰ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760" y="191310"/>
            <a:ext cx="216000"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23"/>
          <p:cNvSpPr/>
          <p:nvPr/>
        </p:nvSpPr>
        <p:spPr>
          <a:xfrm>
            <a:off x="51695" y="1555746"/>
            <a:ext cx="6675129" cy="496982"/>
          </a:xfrm>
          <a:prstGeom prst="rect">
            <a:avLst/>
          </a:prstGeom>
          <a:ln w="12700">
            <a:miter lim="400000"/>
          </a:ln>
          <a:extLst>
            <a:ext uri="{C572A759-6A51-4108-AA02-DFA0A04FC94B}">
              <ma14:wrappingTextBoxFlag xmlns:ma14="http://schemas.microsoft.com/office/mac/drawingml/2011/main" xmlns="" val="1"/>
            </a:ext>
          </a:extLst>
        </p:spPr>
        <p:txBody>
          <a:bodyPr wrap="square" lIns="24727" tIns="24727" rIns="24727" bIns="24727">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28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通いの場を開催するために</a:t>
            </a:r>
            <a:r>
              <a:rPr kumimoji="0" lang="ja-JP" altLang="en-US" sz="1286"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　「３つの密（密閉、密集、密接）」を避ける</a:t>
            </a:r>
            <a:r>
              <a:rPr kumimoji="0" lang="ja-JP" altLang="en-US" sz="1286"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endParaRPr kumimoji="0" lang="en-US" altLang="ja-JP" sz="1286"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286"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　「人と人との距離の確保」</a:t>
            </a:r>
            <a:r>
              <a:rPr kumimoji="0" lang="ja-JP" altLang="en-US" sz="1286"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マスクの着用」、「手洗い</a:t>
            </a:r>
            <a:r>
              <a:rPr kumimoji="0" lang="ja-JP" altLang="en-US" sz="1286" b="1"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が大切です</a:t>
            </a:r>
            <a:endParaRPr kumimoji="0" lang="en-US" altLang="ja-JP" sz="128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sp>
        <p:nvSpPr>
          <p:cNvPr id="11" name="角丸四角形 10"/>
          <p:cNvSpPr/>
          <p:nvPr/>
        </p:nvSpPr>
        <p:spPr>
          <a:xfrm>
            <a:off x="374555" y="542529"/>
            <a:ext cx="6075589" cy="9282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429"/>
              </a:spcAft>
              <a:buClrTx/>
              <a:buSzTx/>
              <a:buFontTx/>
              <a:buNone/>
              <a:tabLst/>
              <a:defRPr/>
            </a:pPr>
            <a:r>
              <a:rPr kumimoji="0" lang="ja-JP" altLang="en-US" sz="3143"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通い</a:t>
            </a:r>
            <a:r>
              <a:rPr kumimoji="0" lang="ja-JP" altLang="en-US" sz="314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z="3143"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場を開催するための留意点</a:t>
            </a:r>
            <a:endParaRPr kumimoji="0" lang="ja-JP" altLang="en-US" sz="314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auto" latinLnBrk="0" hangingPunct="1">
              <a:lnSpc>
                <a:spcPct val="100000"/>
              </a:lnSpc>
              <a:spcBef>
                <a:spcPts val="0"/>
              </a:spcBef>
              <a:spcAft>
                <a:spcPts val="429"/>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開催の可否や実施方法については、地域における新型コロナウイルス感染症の流行状況を確認し、</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auto" latinLnBrk="0" hangingPunct="1">
              <a:lnSpc>
                <a:spcPts val="800"/>
              </a:lnSpc>
              <a:spcBef>
                <a:spcPts val="0"/>
              </a:spcBef>
              <a:spcAft>
                <a:spcPts val="429"/>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市町村の保健師や感染症に詳しい専門職と相談しながら判断しましょう。</a:t>
            </a:r>
          </a:p>
        </p:txBody>
      </p:sp>
      <p:sp>
        <p:nvSpPr>
          <p:cNvPr id="15" name="正方形/長方形 14"/>
          <p:cNvSpPr/>
          <p:nvPr/>
        </p:nvSpPr>
        <p:spPr>
          <a:xfrm>
            <a:off x="410990" y="3489900"/>
            <a:ext cx="5948971" cy="24976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429"/>
              </a:spcAft>
              <a:buClrTx/>
              <a:buSzTx/>
              <a:buFontTx/>
              <a:buNone/>
              <a:tabLst/>
              <a:defRPr/>
            </a:pPr>
            <a:endParaRPr kumimoji="0"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00353" y="173075"/>
            <a:ext cx="1148933" cy="25712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429"/>
              </a:spcAft>
              <a:buClrTx/>
              <a:buSzTx/>
              <a:buFontTx/>
              <a:buNone/>
              <a:tabLst/>
              <a:defRPr/>
            </a:pPr>
            <a:r>
              <a:rPr kumimoji="0" lang="ja-JP" altLang="en-US" sz="1071"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厚生労働省</a:t>
            </a:r>
            <a:endParaRPr kumimoji="0" lang="ja-JP" altLang="en-US" sz="10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86994" y="6611717"/>
            <a:ext cx="5760000" cy="288000"/>
          </a:xfrm>
          <a:prstGeom prst="rect">
            <a:avLst/>
          </a:prstGeom>
          <a:solidFill>
            <a:srgbClr val="00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1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～体操など身体を動かす活動を</a:t>
            </a:r>
            <a:r>
              <a:rPr kumimoji="0" lang="ja-JP" altLang="en-US" sz="21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する場合～</a:t>
            </a:r>
            <a:endParaRPr kumimoji="0" lang="ja-JP" altLang="en-US" sz="21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38" name="テキスト ボックス 437"/>
          <p:cNvSpPr txBox="1"/>
          <p:nvPr/>
        </p:nvSpPr>
        <p:spPr>
          <a:xfrm>
            <a:off x="5243537" y="179811"/>
            <a:ext cx="1175341" cy="224229"/>
          </a:xfrm>
          <a:prstGeom prst="rect">
            <a:avLst/>
          </a:prstGeom>
          <a:noFill/>
          <a:ln>
            <a:solidFill>
              <a:schemeClr val="tx1">
                <a:lumMod val="85000"/>
                <a:lumOff val="15000"/>
              </a:schemeClr>
            </a:solidFill>
          </a:ln>
        </p:spPr>
        <p:txBody>
          <a:bodyPr wrap="square" rtlCol="0">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a:pPr>
            <a:r>
              <a:rPr kumimoji="0"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運営者・リーダー向け</a:t>
            </a:r>
          </a:p>
        </p:txBody>
      </p:sp>
      <p:sp>
        <p:nvSpPr>
          <p:cNvPr id="439" name="Shape 131"/>
          <p:cNvSpPr/>
          <p:nvPr/>
        </p:nvSpPr>
        <p:spPr>
          <a:xfrm>
            <a:off x="5943809" y="9709942"/>
            <a:ext cx="823331" cy="181833"/>
          </a:xfrm>
          <a:prstGeom prst="rect">
            <a:avLst/>
          </a:prstGeom>
          <a:ln w="12700">
            <a:miter lim="400000"/>
          </a:ln>
          <a:extLst>
            <a:ext uri="{C572A759-6A51-4108-AA02-DFA0A04FC94B}">
              <ma14:wrappingTextBoxFlag xmlns:ma14="http://schemas.microsoft.com/office/mac/drawingml/2011/main" xmlns="" val="1"/>
            </a:ext>
          </a:extLst>
        </p:spPr>
        <p:txBody>
          <a:bodyPr wrap="square" lIns="24727" tIns="24727" rIns="24727" bIns="24727">
            <a:spAutoFit/>
          </a:bodyPr>
          <a:lstStyle>
            <a:lvl1pPr algn="r">
              <a:defRPr sz="900">
                <a:latin typeface="ＤＨＰ平成ゴシックW5"/>
                <a:ea typeface="ＤＨＰ平成ゴシックW5"/>
                <a:cs typeface="ＤＨＰ平成ゴシックW5"/>
                <a:sym typeface="ＤＨＰ平成ゴシックW5"/>
              </a:defRPr>
            </a:lvl1pPr>
          </a:lstStyle>
          <a:p>
            <a:pPr marL="0" marR="0" lvl="0" indent="0" algn="r" defTabSz="457200" rtl="0" eaLnBrk="1" fontAlgn="auto" latinLnBrk="0" hangingPunct="1">
              <a:lnSpc>
                <a:spcPct val="100000"/>
              </a:lnSpc>
              <a:spcBef>
                <a:spcPts val="0"/>
              </a:spcBef>
              <a:spcAft>
                <a:spcPts val="429"/>
              </a:spcAft>
              <a:buClrTx/>
              <a:buSzTx/>
              <a:buFontTx/>
              <a:buNone/>
              <a:tabLst/>
              <a:defRPr/>
            </a:pPr>
            <a:r>
              <a:rPr kumimoji="0"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令和２年６月</a:t>
            </a:r>
            <a:endParaRPr kumimoji="0"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cxnSp>
        <p:nvCxnSpPr>
          <p:cNvPr id="5" name="直線コネクタ 4"/>
          <p:cNvCxnSpPr/>
          <p:nvPr/>
        </p:nvCxnSpPr>
        <p:spPr>
          <a:xfrm>
            <a:off x="411626" y="1485413"/>
            <a:ext cx="597641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2" name="Shape 125"/>
          <p:cNvSpPr/>
          <p:nvPr/>
        </p:nvSpPr>
        <p:spPr>
          <a:xfrm>
            <a:off x="714173" y="9466427"/>
            <a:ext cx="4141249" cy="181633"/>
          </a:xfrm>
          <a:prstGeom prst="rect">
            <a:avLst/>
          </a:prstGeom>
          <a:ln w="3175">
            <a:miter lim="400000"/>
          </a:ln>
          <a:extLst>
            <a:ext uri="{C572A759-6A51-4108-AA02-DFA0A04FC94B}">
              <ma14:wrappingTextBoxFlag xmlns:ma14="http://schemas.microsoft.com/office/mac/drawingml/2011/main" xmlns="" val="1"/>
            </a:ext>
          </a:extLst>
        </p:spPr>
        <p:txBody>
          <a:bodyPr wrap="square" lIns="28978" tIns="28978" rIns="28978" bIns="28978">
            <a:spAutoFit/>
          </a:bodyPr>
          <a:lstStyle>
            <a:lvl1pPr algn="l" defTabSz="1217083">
              <a:defRPr sz="2500">
                <a:latin typeface="YuGothic Bold"/>
                <a:ea typeface="YuGothic Bold"/>
                <a:cs typeface="YuGothic Bold"/>
                <a:sym typeface="YuGothic Bold"/>
              </a:defRPr>
            </a:lvl1pPr>
          </a:lstStyle>
          <a:p>
            <a:pPr marL="0" marR="0" lvl="0" indent="0" algn="l" defTabSz="1217083" rtl="0" eaLnBrk="1" fontAlgn="auto" latinLnBrk="0" hangingPunct="1">
              <a:lnSpc>
                <a:spcPct val="100000"/>
              </a:lnSpc>
              <a:spcBef>
                <a:spcPts val="0"/>
              </a:spcBef>
              <a:spcAft>
                <a:spcPts val="429"/>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自宅でも</a:t>
            </a:r>
            <a:r>
              <a:rPr kumimoji="0" lang="ja-JP" altLang="en-US" sz="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できる全国のご当地体操</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の動画やリーフレットの情報を掲載しています</a:t>
            </a:r>
            <a:endPar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endParaRPr>
          </a:p>
        </p:txBody>
      </p:sp>
      <p:cxnSp>
        <p:nvCxnSpPr>
          <p:cNvPr id="617" name="直線コネクタ 616"/>
          <p:cNvCxnSpPr/>
          <p:nvPr/>
        </p:nvCxnSpPr>
        <p:spPr>
          <a:xfrm>
            <a:off x="162322" y="9297322"/>
            <a:ext cx="6516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10990" y="2446709"/>
            <a:ext cx="6788830" cy="4016484"/>
          </a:xfrm>
          <a:prstGeom prst="rect">
            <a:avLst/>
          </a:prstGeom>
        </p:spPr>
        <p:txBody>
          <a:bodyPr wrap="square">
            <a:spAutoFit/>
          </a:bodyPr>
          <a:lstStyle/>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自分自身の健康管理にも十分配慮する</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ようにしましょう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参加者</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の体温や体調</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の確認を行い、</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参加者名簿を作成</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記録</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よう</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にしましょう</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注：</a:t>
            </a:r>
            <a:r>
              <a:rPr kumimoji="0" lang="ja-JP"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発熱</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0" lang="ja-JP"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が</a:t>
            </a:r>
            <a:r>
              <a:rPr kumimoji="0" lang="ja-JP"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認められる場合には、参加を</a:t>
            </a:r>
            <a:r>
              <a:rPr kumimoji="0" lang="ja-JP"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断</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りましょう</a:t>
            </a:r>
            <a:endParaRPr kumimoji="0"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参加者には、「毎日</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体温を計測</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をする」「</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症状がなくても</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マスクを着用</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水と石けんで丁寧な</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手洗い</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をする」ように</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呼びかけましょう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市町村</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担当者</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連携し</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参加</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しなくなった</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方の</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把握や参加の呼びかけ</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行</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うことも大切です</a:t>
            </a:r>
            <a:endParaRPr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複数の人が触れる</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手すり、ドアノブ、テーブル、椅子などは、</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適宜、</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塩素</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系漂白剤（次亜塩素酸ナトリウム</a:t>
            </a:r>
            <a:r>
              <a:rPr kumimoji="0"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0.05</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アルコール</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で消毒</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を行いましょう</a:t>
            </a:r>
            <a:endPar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公民館など</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室内</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で開催する場合は、</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１時間に２回以上の換気</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を行いましょう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参加者</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同士の間隔は</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互いに</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手を伸ばしたら手が届く範囲</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以上</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空けるようにしましょう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会話</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をする際は、</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正面に立</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たない</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よう</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に、注意を促しましょう</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文字</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（紙）や録音、</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マイク</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活用するなど</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大きな</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声を出す機会を</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少なく</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するように工夫しましょう</a:t>
            </a:r>
            <a:endPar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58" name="テキスト ボックス 657"/>
          <p:cNvSpPr txBox="1"/>
          <p:nvPr/>
        </p:nvSpPr>
        <p:spPr>
          <a:xfrm>
            <a:off x="410990" y="7013695"/>
            <a:ext cx="6457109" cy="954107"/>
          </a:xfrm>
          <a:prstGeom prst="rect">
            <a:avLst/>
          </a:prstGeom>
          <a:noFill/>
        </p:spPr>
        <p:txBody>
          <a:bodyPr wrap="square" rtlCol="0">
            <a:spAutoFit/>
          </a:bodyPr>
          <a:lstStyle/>
          <a:p>
            <a:pPr marL="171450" marR="0" lvl="0" indent="-171450" algn="l" defTabSz="457200" rtl="0" eaLnBrk="1" fontAlgn="auto" latinLnBrk="0" hangingPunct="1">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マスクを着けて運動をする場合は、身体への負荷が著しく大きくな</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りやすいため、</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無理</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のないよう負荷を下げたり、休憩を取るなど</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配慮</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注：公園</a:t>
            </a:r>
            <a:r>
              <a:rPr lang="ja-JP" altLang="en-US" sz="1100" dirty="0" smtClean="0">
                <a:solidFill>
                  <a:prstClr val="black"/>
                </a:solidFill>
                <a:latin typeface="Meiryo UI" panose="020B0604030504040204" pitchFamily="50" charset="-128"/>
                <a:ea typeface="Meiryo UI" panose="020B0604030504040204" pitchFamily="50" charset="-128"/>
              </a:rPr>
              <a:t>など</a:t>
            </a:r>
            <a:r>
              <a:rPr lang="ja-JP" altLang="en-US" sz="1100" dirty="0">
                <a:solidFill>
                  <a:prstClr val="black"/>
                </a:solidFill>
                <a:latin typeface="Meiryo UI" panose="020B0604030504040204" pitchFamily="50" charset="-128"/>
                <a:ea typeface="Meiryo UI" panose="020B0604030504040204" pitchFamily="50" charset="-128"/>
              </a:rPr>
              <a:t>屋外で人と十分な距離（２ｍ以上）を確保できる場合は、マスクを</a:t>
            </a:r>
            <a:r>
              <a:rPr lang="ja-JP" altLang="en-US" sz="1100" dirty="0" smtClean="0">
                <a:solidFill>
                  <a:prstClr val="black"/>
                </a:solidFill>
                <a:latin typeface="Meiryo UI" panose="020B0604030504040204" pitchFamily="50" charset="-128"/>
                <a:ea typeface="Meiryo UI" panose="020B0604030504040204" pitchFamily="50" charset="-128"/>
              </a:rPr>
              <a:t>はずしましょう</a:t>
            </a:r>
            <a:endParaRPr kumimoji="0"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熱中症</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予防の</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ため</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こまめな水分補給や室温</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調整</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行</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よう気をつけましょう</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59" name="テキスト ボックス 658"/>
          <p:cNvSpPr txBox="1"/>
          <p:nvPr/>
        </p:nvSpPr>
        <p:spPr>
          <a:xfrm>
            <a:off x="410990" y="8329387"/>
            <a:ext cx="6457109" cy="954107"/>
          </a:xfrm>
          <a:prstGeom prst="rect">
            <a:avLst/>
          </a:prstGeom>
          <a:noFill/>
        </p:spPr>
        <p:txBody>
          <a:bodyPr wrap="square" rtlCol="0">
            <a:spAutoFit/>
          </a:bodyPr>
          <a:lstStyle/>
          <a:p>
            <a:pPr marL="171450" marR="0" lvl="0" indent="-171450" algn="l" defTabSz="457200" rtl="0" eaLnBrk="1" fontAlgn="auto" latinLnBrk="0" hangingPunct="1">
              <a:lnSpc>
                <a:spcPts val="24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座席</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の配置</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横並びで座るなどの工夫</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行</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い、距離をとるように調整しましょう</a:t>
            </a:r>
            <a:endPar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会食</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では、</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料理は個別に配膳</a:t>
            </a:r>
            <a:r>
              <a:rPr kumimoji="0"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茶菓は個別包装されたもの</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を用意しましょう</a:t>
            </a:r>
            <a:endPar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食器</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やコップ、箸などは、</a:t>
            </a:r>
            <a:r>
              <a:rPr kumimoji="0" lang="ja-JP"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使い捨て</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にし</a:t>
            </a:r>
            <a:r>
              <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たり、洗剤で</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しっかりと</a:t>
            </a:r>
            <a:r>
              <a:rPr kumimoji="0"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洗</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いましょう</a:t>
            </a:r>
            <a:endParaRPr kumimoji="0"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60" name="正方形/長方形 659"/>
          <p:cNvSpPr/>
          <p:nvPr/>
        </p:nvSpPr>
        <p:spPr>
          <a:xfrm>
            <a:off x="482791" y="8062105"/>
            <a:ext cx="5760000" cy="288000"/>
          </a:xfrm>
          <a:prstGeom prst="rect">
            <a:avLst/>
          </a:prstGeom>
          <a:solidFill>
            <a:srgbClr val="00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1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ja-JP" sz="21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飲食</a:t>
            </a:r>
            <a:r>
              <a:rPr kumimoji="0" lang="ja-JP" altLang="ja-JP" sz="21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を伴う活動をする場合</a:t>
            </a:r>
            <a:r>
              <a:rPr kumimoji="0" lang="ja-JP" altLang="en-US" sz="21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a:t>
            </a:r>
          </a:p>
        </p:txBody>
      </p:sp>
      <p:grpSp>
        <p:nvGrpSpPr>
          <p:cNvPr id="661" name="グループ化 660"/>
          <p:cNvGrpSpPr/>
          <p:nvPr/>
        </p:nvGrpSpPr>
        <p:grpSpPr>
          <a:xfrm>
            <a:off x="5644609" y="3650132"/>
            <a:ext cx="964345" cy="546813"/>
            <a:chOff x="2720453" y="1705866"/>
            <a:chExt cx="957600" cy="648000"/>
          </a:xfrm>
        </p:grpSpPr>
        <p:pic>
          <p:nvPicPr>
            <p:cNvPr id="662" name="図 6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0453" y="1705866"/>
              <a:ext cx="492480" cy="648000"/>
            </a:xfrm>
            <a:prstGeom prst="rect">
              <a:avLst/>
            </a:prstGeom>
          </p:spPr>
        </p:pic>
        <p:pic>
          <p:nvPicPr>
            <p:cNvPr id="663" name="図 6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2933" y="1733193"/>
              <a:ext cx="465120" cy="612000"/>
            </a:xfrm>
            <a:prstGeom prst="rect">
              <a:avLst/>
            </a:prstGeom>
          </p:spPr>
        </p:pic>
      </p:grpSp>
      <p:pic>
        <p:nvPicPr>
          <p:cNvPr id="665" name="図 66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21090" y="3635431"/>
            <a:ext cx="504000" cy="504000"/>
          </a:xfrm>
          <a:prstGeom prst="rect">
            <a:avLst/>
          </a:prstGeom>
        </p:spPr>
      </p:pic>
      <p:pic>
        <p:nvPicPr>
          <p:cNvPr id="666" name="図 66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63648" y="3086673"/>
            <a:ext cx="528980" cy="324000"/>
          </a:xfrm>
          <a:prstGeom prst="rect">
            <a:avLst/>
          </a:prstGeom>
        </p:spPr>
      </p:pic>
      <p:pic>
        <p:nvPicPr>
          <p:cNvPr id="667" name="図 66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10501" y="4901177"/>
            <a:ext cx="765011" cy="647709"/>
          </a:xfrm>
          <a:prstGeom prst="rect">
            <a:avLst/>
          </a:prstGeom>
        </p:spPr>
      </p:pic>
      <p:pic>
        <p:nvPicPr>
          <p:cNvPr id="668" name="図 66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18786" y="8343493"/>
            <a:ext cx="396000" cy="576000"/>
          </a:xfrm>
          <a:prstGeom prst="rect">
            <a:avLst/>
          </a:prstGeom>
        </p:spPr>
      </p:pic>
      <p:pic>
        <p:nvPicPr>
          <p:cNvPr id="669" name="図 66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32404" y="8865723"/>
            <a:ext cx="396000" cy="371250"/>
          </a:xfrm>
          <a:prstGeom prst="rect">
            <a:avLst/>
          </a:prstGeom>
        </p:spPr>
      </p:pic>
      <p:sp>
        <p:nvSpPr>
          <p:cNvPr id="12" name="正方形/長方形 11"/>
          <p:cNvSpPr/>
          <p:nvPr/>
        </p:nvSpPr>
        <p:spPr>
          <a:xfrm>
            <a:off x="482791" y="2123819"/>
            <a:ext cx="5760000" cy="288000"/>
          </a:xfrm>
          <a:prstGeom prst="rect">
            <a:avLst/>
          </a:prstGeom>
          <a:solidFill>
            <a:srgbClr val="00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1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～感染拡大を防ぐためのポイント～</a:t>
            </a:r>
          </a:p>
        </p:txBody>
      </p:sp>
      <p:sp>
        <p:nvSpPr>
          <p:cNvPr id="33" name="正方形/長方形 32"/>
          <p:cNvSpPr/>
          <p:nvPr/>
        </p:nvSpPr>
        <p:spPr>
          <a:xfrm>
            <a:off x="4343400" y="9391572"/>
            <a:ext cx="2102432" cy="270807"/>
          </a:xfrm>
          <a:prstGeom prst="rect">
            <a:avLst/>
          </a:prstGeom>
          <a:ln/>
        </p:spPr>
        <p:style>
          <a:lnRef idx="1">
            <a:schemeClr val="accent4"/>
          </a:lnRef>
          <a:fillRef idx="2">
            <a:schemeClr val="accent4"/>
          </a:fillRef>
          <a:effectRef idx="1">
            <a:schemeClr val="accent4"/>
          </a:effectRef>
          <a:fontRef idx="minor">
            <a:schemeClr val="dk1"/>
          </a:fontRef>
        </p:style>
        <p:txBody>
          <a:bodyPr wrap="square" lIns="65306" tIns="32654" rIns="65306" bIns="32654"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41" name="正方形/長方形 40"/>
          <p:cNvSpPr/>
          <p:nvPr/>
        </p:nvSpPr>
        <p:spPr>
          <a:xfrm>
            <a:off x="4438650" y="9412165"/>
            <a:ext cx="1569169" cy="21820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1429" b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653003"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4518158" y="9407114"/>
            <a:ext cx="1338828" cy="230832"/>
          </a:xfrm>
          <a:prstGeom prst="rect">
            <a:avLst/>
          </a:prstGeom>
        </p:spPr>
        <p:txBody>
          <a:bodyPr wrap="none" anchor="ctr">
            <a:spAutoFit/>
          </a:bodyPr>
          <a:lstStyle/>
          <a:p>
            <a:pPr marL="0" marR="0" lvl="0" indent="0" algn="ctr" defTabSz="653003"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厚労省　 高齢者　 体操</a:t>
            </a:r>
            <a:endParaRPr kumimoji="0"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44" name="正方形/長方形 43"/>
          <p:cNvSpPr/>
          <p:nvPr/>
        </p:nvSpPr>
        <p:spPr>
          <a:xfrm>
            <a:off x="5993568" y="9405163"/>
            <a:ext cx="404532" cy="236379"/>
          </a:xfrm>
          <a:prstGeom prst="rect">
            <a:avLst/>
          </a:prstGeom>
          <a:solidFill>
            <a:schemeClr val="tx1">
              <a:lumMod val="75000"/>
              <a:lumOff val="25000"/>
            </a:schemeClr>
          </a:solidFill>
        </p:spPr>
        <p:txBody>
          <a:bodyPr wrap="square" lIns="65314" tIns="32657" rIns="65314" bIns="32657"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200"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45" name="正方形/長方形 44"/>
          <p:cNvSpPr/>
          <p:nvPr/>
        </p:nvSpPr>
        <p:spPr>
          <a:xfrm>
            <a:off x="5997165" y="9429195"/>
            <a:ext cx="415499" cy="230832"/>
          </a:xfrm>
          <a:prstGeom prst="rect">
            <a:avLst/>
          </a:prstGeom>
        </p:spPr>
        <p:txBody>
          <a:bodyPr wrap="none" anchor="ctr">
            <a:spAutoFit/>
          </a:bodyPr>
          <a:lstStyle/>
          <a:p>
            <a:pPr marL="0" marR="0" lvl="0" indent="0" algn="ctr" defTabSz="653003"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検索</a:t>
            </a:r>
          </a:p>
        </p:txBody>
      </p:sp>
      <p:sp>
        <p:nvSpPr>
          <p:cNvPr id="47" name="下矢印 46"/>
          <p:cNvSpPr/>
          <p:nvPr/>
        </p:nvSpPr>
        <p:spPr>
          <a:xfrm rot="8785712">
            <a:off x="6362271" y="9504854"/>
            <a:ext cx="108000" cy="180000"/>
          </a:xfrm>
          <a:prstGeom prst="downArrow">
            <a:avLst>
              <a:gd name="adj1" fmla="val 24368"/>
              <a:gd name="adj2" fmla="val 137340"/>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txBody>
          <a:bodyPr wrap="square" lIns="65314" tIns="32657" rIns="65314" bIns="32657"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pic>
        <p:nvPicPr>
          <p:cNvPr id="52" name="図 5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8182" y="9394789"/>
            <a:ext cx="305833" cy="288000"/>
          </a:xfrm>
          <a:prstGeom prst="rect">
            <a:avLst/>
          </a:prstGeom>
        </p:spPr>
      </p:pic>
      <p:sp>
        <p:nvSpPr>
          <p:cNvPr id="20" name="テキスト ボックス 19"/>
          <p:cNvSpPr txBox="1"/>
          <p:nvPr/>
        </p:nvSpPr>
        <p:spPr>
          <a:xfrm>
            <a:off x="500353" y="4196945"/>
            <a:ext cx="1044000" cy="261610"/>
          </a:xfrm>
          <a:prstGeom prst="rect">
            <a:avLst/>
          </a:prstGeom>
          <a:solidFill>
            <a:schemeClr val="bg2">
              <a:lumMod val="50000"/>
            </a:schemeClr>
          </a:solidFill>
        </p:spPr>
        <p:txBody>
          <a:bodyPr wrap="squar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開催中は、</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6" name="Shape 123"/>
          <p:cNvSpPr/>
          <p:nvPr/>
        </p:nvSpPr>
        <p:spPr>
          <a:xfrm>
            <a:off x="112738" y="382541"/>
            <a:ext cx="3096000" cy="249992"/>
          </a:xfrm>
          <a:prstGeom prst="rect">
            <a:avLst/>
          </a:prstGeom>
          <a:ln w="12700">
            <a:miter lim="400000"/>
          </a:ln>
          <a:extLst>
            <a:ext uri="{C572A759-6A51-4108-AA02-DFA0A04FC94B}">
              <ma14:wrappingTextBoxFlag xmlns:ma14="http://schemas.microsoft.com/office/mac/drawingml/2011/main" xmlns="" val="1"/>
            </a:ext>
          </a:extLst>
        </p:spPr>
        <p:txBody>
          <a:bodyPr wrap="square" lIns="24727" tIns="24727" rIns="24727" bIns="24727">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3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新型コロナウイルス感染症に気をつけて</a:t>
            </a:r>
            <a:endParaRPr kumimoji="0"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grpSp>
        <p:nvGrpSpPr>
          <p:cNvPr id="24" name="グループ化 23"/>
          <p:cNvGrpSpPr/>
          <p:nvPr/>
        </p:nvGrpSpPr>
        <p:grpSpPr>
          <a:xfrm>
            <a:off x="4005990" y="5902856"/>
            <a:ext cx="732364" cy="703980"/>
            <a:chOff x="6976416" y="5762482"/>
            <a:chExt cx="782587" cy="720000"/>
          </a:xfrm>
        </p:grpSpPr>
        <p:pic>
          <p:nvPicPr>
            <p:cNvPr id="55" name="図 5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90676" y="5762482"/>
              <a:ext cx="720000" cy="720000"/>
            </a:xfrm>
            <a:prstGeom prst="rect">
              <a:avLst/>
            </a:prstGeom>
          </p:spPr>
        </p:pic>
        <p:sp>
          <p:nvSpPr>
            <p:cNvPr id="58" name="テキスト ボックス 57"/>
            <p:cNvSpPr txBox="1"/>
            <p:nvPr/>
          </p:nvSpPr>
          <p:spPr>
            <a:xfrm>
              <a:off x="6976416" y="5881056"/>
              <a:ext cx="782587" cy="50783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体操は</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お互いの</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距離をあけて</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grpSp>
        <p:nvGrpSpPr>
          <p:cNvPr id="22" name="グループ化 21"/>
          <p:cNvGrpSpPr/>
          <p:nvPr/>
        </p:nvGrpSpPr>
        <p:grpSpPr>
          <a:xfrm>
            <a:off x="229676" y="1630335"/>
            <a:ext cx="555819" cy="666156"/>
            <a:chOff x="229676" y="1583543"/>
            <a:chExt cx="555819" cy="666156"/>
          </a:xfrm>
        </p:grpSpPr>
        <p:pic>
          <p:nvPicPr>
            <p:cNvPr id="673" name="図 672"/>
            <p:cNvPicPr>
              <a:picLocks noChangeAspect="1"/>
            </p:cNvPicPr>
            <p:nvPr/>
          </p:nvPicPr>
          <p:blipFill rotWithShape="1">
            <a:blip r:embed="rId12">
              <a:extLst>
                <a:ext uri="{BEBA8EAE-BF5A-486C-A8C5-ECC9F3942E4B}">
                  <a14:imgProps xmlns:a14="http://schemas.microsoft.com/office/drawing/2010/main">
                    <a14:imgLayer r:embed="rId13">
                      <a14:imgEffect>
                        <a14:backgroundRemoval t="14630" b="89815" l="38646" r="66927"/>
                      </a14:imgEffect>
                    </a14:imgLayer>
                  </a14:imgProps>
                </a:ext>
              </a:extLst>
            </a:blip>
            <a:srcRect l="35293" t="16306" r="31177" b="12252"/>
            <a:stretch/>
          </p:blipFill>
          <p:spPr>
            <a:xfrm>
              <a:off x="229676" y="1583543"/>
              <a:ext cx="555819" cy="666156"/>
            </a:xfrm>
            <a:prstGeom prst="rect">
              <a:avLst/>
            </a:prstGeom>
          </p:spPr>
        </p:pic>
        <p:pic>
          <p:nvPicPr>
            <p:cNvPr id="63" name="図 62"/>
            <p:cNvPicPr>
              <a:picLocks noChangeAspect="1"/>
            </p:cNvPicPr>
            <p:nvPr/>
          </p:nvPicPr>
          <p:blipFill rotWithShape="1">
            <a:blip r:embed="rId14" cstate="print">
              <a:extLst>
                <a:ext uri="{BEBA8EAE-BF5A-486C-A8C5-ECC9F3942E4B}">
                  <a14:imgProps xmlns:a14="http://schemas.microsoft.com/office/drawing/2010/main">
                    <a14:imgLayer r:embed="rId15">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rot="216517">
              <a:off x="459014" y="1729423"/>
              <a:ext cx="180000" cy="107143"/>
            </a:xfrm>
            <a:prstGeom prst="rect">
              <a:avLst/>
            </a:prstGeom>
          </p:spPr>
        </p:pic>
      </p:grpSp>
      <p:grpSp>
        <p:nvGrpSpPr>
          <p:cNvPr id="2" name="グループ化 1"/>
          <p:cNvGrpSpPr/>
          <p:nvPr/>
        </p:nvGrpSpPr>
        <p:grpSpPr>
          <a:xfrm>
            <a:off x="4653514" y="5490018"/>
            <a:ext cx="1995989" cy="742243"/>
            <a:chOff x="5078180" y="5316210"/>
            <a:chExt cx="1876425" cy="695719"/>
          </a:xfrm>
        </p:grpSpPr>
        <p:pic>
          <p:nvPicPr>
            <p:cNvPr id="670" name="図 669"/>
            <p:cNvPicPr>
              <a:picLocks noChangeAspect="1"/>
            </p:cNvPicPr>
            <p:nvPr/>
          </p:nvPicPr>
          <p:blipFill rotWithShape="1">
            <a:blip r:embed="rId16" cstate="print">
              <a:extLst>
                <a:ext uri="{28A0092B-C50C-407E-A947-70E740481C1C}">
                  <a14:useLocalDpi xmlns:a14="http://schemas.microsoft.com/office/drawing/2010/main" val="0"/>
                </a:ext>
              </a:extLst>
            </a:blip>
            <a:srcRect r="51534" b="6373"/>
            <a:stretch/>
          </p:blipFill>
          <p:spPr>
            <a:xfrm>
              <a:off x="5492506" y="5348513"/>
              <a:ext cx="239599" cy="462857"/>
            </a:xfrm>
            <a:prstGeom prst="rect">
              <a:avLst/>
            </a:prstGeom>
          </p:spPr>
        </p:pic>
        <p:sp>
          <p:nvSpPr>
            <p:cNvPr id="672" name="左右矢印 671"/>
            <p:cNvSpPr/>
            <p:nvPr/>
          </p:nvSpPr>
          <p:spPr>
            <a:xfrm>
              <a:off x="5736473" y="5504221"/>
              <a:ext cx="617143" cy="231429"/>
            </a:xfrm>
            <a:prstGeom prst="lef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758"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5078180" y="5798665"/>
              <a:ext cx="1876425" cy="2132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786"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できるだけ</a:t>
              </a:r>
              <a:r>
                <a:rPr kumimoji="0" lang="ja-JP" altLang="en-US" sz="78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２ｍ（最低１ｍ</a:t>
              </a:r>
              <a:r>
                <a:rPr kumimoji="0" lang="ja-JP" altLang="en-US" sz="786"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0" lang="ja-JP" altLang="en-US" sz="78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4" name="図 3"/>
            <p:cNvPicPr>
              <a:picLocks noChangeAspect="1"/>
            </p:cNvPicPr>
            <p:nvPr/>
          </p:nvPicPr>
          <p:blipFill rotWithShape="1">
            <a:blip r:embed="rId17" cstate="print">
              <a:extLst>
                <a:ext uri="{28A0092B-C50C-407E-A947-70E740481C1C}">
                  <a14:useLocalDpi xmlns:a14="http://schemas.microsoft.com/office/drawing/2010/main" val="0"/>
                </a:ext>
              </a:extLst>
            </a:blip>
            <a:srcRect l="45101"/>
            <a:stretch/>
          </p:blipFill>
          <p:spPr>
            <a:xfrm>
              <a:off x="6362266" y="5316210"/>
              <a:ext cx="288000" cy="524606"/>
            </a:xfrm>
            <a:prstGeom prst="rect">
              <a:avLst/>
            </a:prstGeom>
          </p:spPr>
        </p:pic>
        <p:pic>
          <p:nvPicPr>
            <p:cNvPr id="62" name="図 61"/>
            <p:cNvPicPr>
              <a:picLocks noChangeAspect="1"/>
            </p:cNvPicPr>
            <p:nvPr/>
          </p:nvPicPr>
          <p:blipFill rotWithShape="1">
            <a:blip r:embed="rId14" cstate="print">
              <a:extLst>
                <a:ext uri="{BEBA8EAE-BF5A-486C-A8C5-ECC9F3942E4B}">
                  <a14:imgProps xmlns:a14="http://schemas.microsoft.com/office/drawing/2010/main">
                    <a14:imgLayer r:embed="rId15">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6436237" y="5487479"/>
              <a:ext cx="198000" cy="117857"/>
            </a:xfrm>
            <a:prstGeom prst="rect">
              <a:avLst/>
            </a:prstGeom>
          </p:spPr>
        </p:pic>
        <p:pic>
          <p:nvPicPr>
            <p:cNvPr id="65" name="図 64"/>
            <p:cNvPicPr>
              <a:picLocks noChangeAspect="1"/>
            </p:cNvPicPr>
            <p:nvPr/>
          </p:nvPicPr>
          <p:blipFill rotWithShape="1">
            <a:blip r:embed="rId14" cstate="print">
              <a:extLst>
                <a:ext uri="{BEBA8EAE-BF5A-486C-A8C5-ECC9F3942E4B}">
                  <a14:imgProps xmlns:a14="http://schemas.microsoft.com/office/drawing/2010/main">
                    <a14:imgLayer r:embed="rId15">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5538048" y="5519317"/>
              <a:ext cx="180000" cy="107143"/>
            </a:xfrm>
            <a:prstGeom prst="rect">
              <a:avLst/>
            </a:prstGeom>
          </p:spPr>
        </p:pic>
      </p:grpSp>
      <p:pic>
        <p:nvPicPr>
          <p:cNvPr id="67" name="図 66"/>
          <p:cNvPicPr>
            <a:picLocks noChangeAspect="1"/>
          </p:cNvPicPr>
          <p:nvPr/>
        </p:nvPicPr>
        <p:blipFill rotWithShape="1">
          <a:blip r:embed="rId18" cstate="print">
            <a:extLst>
              <a:ext uri="{BEBA8EAE-BF5A-486C-A8C5-ECC9F3942E4B}">
                <a14:imgProps xmlns:a14="http://schemas.microsoft.com/office/drawing/2010/main">
                  <a14:imgLayer r:embed="rId19">
                    <a14:imgEffect>
                      <a14:backgroundRemoval t="0" b="74101" l="0" r="79200">
                        <a14:foregroundMark x1="17600" y1="20144" x2="33600" y2="29496"/>
                        <a14:foregroundMark x1="73600" y1="26619" x2="68000" y2="27338"/>
                        <a14:foregroundMark x1="61600" y1="33094" x2="44800" y2="34532"/>
                        <a14:foregroundMark x1="20800" y1="48921" x2="23200" y2="48201"/>
                        <a14:foregroundMark x1="45600" y1="58993" x2="45600" y2="58993"/>
                      </a14:backgroundRemoval>
                    </a14:imgEffect>
                  </a14:imgLayer>
                </a14:imgProps>
              </a:ext>
              <a:ext uri="{28A0092B-C50C-407E-A947-70E740481C1C}">
                <a14:useLocalDpi xmlns:a14="http://schemas.microsoft.com/office/drawing/2010/main" val="0"/>
              </a:ext>
            </a:extLst>
          </a:blip>
          <a:srcRect r="13802" b="26626"/>
          <a:stretch/>
        </p:blipFill>
        <p:spPr>
          <a:xfrm>
            <a:off x="5714167" y="6985052"/>
            <a:ext cx="688929" cy="648000"/>
          </a:xfrm>
          <a:prstGeom prst="rect">
            <a:avLst/>
          </a:prstGeom>
        </p:spPr>
      </p:pic>
      <p:grpSp>
        <p:nvGrpSpPr>
          <p:cNvPr id="7" name="グループ化 6"/>
          <p:cNvGrpSpPr/>
          <p:nvPr/>
        </p:nvGrpSpPr>
        <p:grpSpPr>
          <a:xfrm>
            <a:off x="6084957" y="7438978"/>
            <a:ext cx="504000" cy="518252"/>
            <a:chOff x="6132949" y="7438978"/>
            <a:chExt cx="504000" cy="518252"/>
          </a:xfrm>
        </p:grpSpPr>
        <p:pic>
          <p:nvPicPr>
            <p:cNvPr id="54" name="図 53"/>
            <p:cNvPicPr>
              <a:picLocks noChangeAspect="1"/>
            </p:cNvPicPr>
            <p:nvPr/>
          </p:nvPicPr>
          <p:blipFill>
            <a:blip r:embed="rId20" cstate="print">
              <a:extLst>
                <a:ext uri="{BEBA8EAE-BF5A-486C-A8C5-ECC9F3942E4B}">
                  <a14:imgProps xmlns:a14="http://schemas.microsoft.com/office/drawing/2010/main">
                    <a14:imgLayer r:embed="rId21">
                      <a14:imgEffect>
                        <a14:backgroundRemoval t="0" b="98750" l="9769" r="89717">
                          <a14:foregroundMark x1="67352" y1="39500" x2="67609" y2="39000"/>
                          <a14:foregroundMark x1="77121" y1="37000" x2="77121" y2="37000"/>
                        </a14:backgroundRemoval>
                      </a14:imgEffect>
                    </a14:imgLayer>
                  </a14:imgProps>
                </a:ext>
                <a:ext uri="{28A0092B-C50C-407E-A947-70E740481C1C}">
                  <a14:useLocalDpi xmlns:a14="http://schemas.microsoft.com/office/drawing/2010/main" val="0"/>
                </a:ext>
              </a:extLst>
            </a:blip>
            <a:stretch>
              <a:fillRect/>
            </a:stretch>
          </p:blipFill>
          <p:spPr>
            <a:xfrm>
              <a:off x="6132949" y="7438978"/>
              <a:ext cx="504000" cy="518252"/>
            </a:xfrm>
            <a:prstGeom prst="rect">
              <a:avLst/>
            </a:prstGeom>
          </p:spPr>
        </p:pic>
        <p:pic>
          <p:nvPicPr>
            <p:cNvPr id="57" name="図 56"/>
            <p:cNvPicPr>
              <a:picLocks noChangeAspect="1"/>
            </p:cNvPicPr>
            <p:nvPr/>
          </p:nvPicPr>
          <p:blipFill rotWithShape="1">
            <a:blip r:embed="rId22" cstate="print">
              <a:extLst>
                <a:ext uri="{BEBA8EAE-BF5A-486C-A8C5-ECC9F3942E4B}">
                  <a14:imgProps xmlns:a14="http://schemas.microsoft.com/office/drawing/2010/main">
                    <a14:imgLayer r:embed="rId23">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rot="21109894">
              <a:off x="6296599" y="7567390"/>
              <a:ext cx="144000" cy="85714"/>
            </a:xfrm>
            <a:prstGeom prst="rect">
              <a:avLst/>
            </a:prstGeom>
          </p:spPr>
        </p:pic>
      </p:grpSp>
    </p:spTree>
    <p:extLst>
      <p:ext uri="{BB962C8B-B14F-4D97-AF65-F5344CB8AC3E}">
        <p14:creationId xmlns:p14="http://schemas.microsoft.com/office/powerpoint/2010/main" val="32261112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2843</TotalTime>
  <Words>552</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ＤＨＰ平成ゴシックW5</vt:lpstr>
      <vt:lpstr>Meiryo UI</vt:lpstr>
      <vt:lpstr>YuGothic Bold</vt:lpstr>
      <vt:lpstr>メイリオ</vt:lpstr>
      <vt:lpstr>游ゴシック</vt:lpstr>
      <vt:lpstr>游ゴシック Light</vt:lpstr>
      <vt:lpstr>Arial</vt:lpstr>
      <vt:lpstr>Calibri</vt:lpstr>
      <vt:lpstr>Calibri Light</vt:lpstr>
      <vt:lpstr>Century Gothic</vt:lpstr>
      <vt:lpstr>Office テーマ</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三浦 征大（内閣広報室本室）</dc:creator>
  <cp:lastModifiedBy>厚生労働省ネットワークシステム</cp:lastModifiedBy>
  <cp:revision>353</cp:revision>
  <cp:lastPrinted>2020-06-03T09:04:05Z</cp:lastPrinted>
  <dcterms:created xsi:type="dcterms:W3CDTF">2016-03-08T09:49:41Z</dcterms:created>
  <dcterms:modified xsi:type="dcterms:W3CDTF">2020-06-03T09:05:18Z</dcterms:modified>
</cp:coreProperties>
</file>